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  <p:embeddedFontLst>
    <p:embeddedFont>
      <p:font typeface="NRJDQU+ArialMT"/>
      <p:regular r:id="rId29"/>
    </p:embeddedFont>
    <p:embeddedFont>
      <p:font typeface="OJQBLC+Arial-BoldMT"/>
      <p:regular r:id="rId30"/>
    </p:embeddedFont>
    <p:embeddedFont>
      <p:font typeface="NOUQTR+Arial-ItalicMT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hyperlink" Target="http://grants.nih.gov/grants/funding/phs398/biosketchsample.doc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hyperlink" Target="https://orcid.org/" TargetMode="External" /><Relationship Id="rId4" Type="http://schemas.openxmlformats.org/officeDocument/2006/relationships/hyperlink" Target="https://orcid.org/0000-0002-1825-0097" TargetMode="Ex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youtube.com/watch?time_continue=15&amp;v=tqqeip3JsmU" TargetMode="External" /><Relationship Id="rId2" Type="http://schemas.openxmlformats.org/officeDocument/2006/relationships/image" Target="../media/image23.png" /><Relationship Id="rId3" Type="http://schemas.openxmlformats.org/officeDocument/2006/relationships/hyperlink" Target="https://grants.nih.gov/grants/how-to-apply-application-guide/forms-e/career-forms-e.pdf" TargetMode="External" /><Relationship Id="rId4" Type="http://schemas.openxmlformats.org/officeDocument/2006/relationships/hyperlink" Target="https://grants.nih.gov/grants/forms/biosketch.htm" TargetMode="External" /><Relationship Id="rId5" Type="http://schemas.openxmlformats.org/officeDocument/2006/relationships/hyperlink" Target="http://www.cancermeetings.org/taw2017/materials/CURE/2_K%2520Award%2520Biosketch.pdf" TargetMode="External" /><Relationship Id="rId6" Type="http://schemas.openxmlformats.org/officeDocument/2006/relationships/hyperlink" Target="https://unclineberger.org/outcomes/files/2018/09/20150519-Breakfast-Seminar-Carroll.pdf" TargetMode="External" /><Relationship Id="rId7" Type="http://schemas.openxmlformats.org/officeDocument/2006/relationships/hyperlink" Target="mailto:sbair@childrensnational.org" TargetMode="External" /><Relationship Id="rId8" Type="http://schemas.openxmlformats.org/officeDocument/2006/relationships/hyperlink" Target="https://www.ncbi.nlm.nih.gov/books/NBK53595/" TargetMode="External" /><Relationship Id="rId9" Type="http://schemas.openxmlformats.org/officeDocument/2006/relationships/hyperlink" Target="https://orcid.org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hyperlink" Target="https://researchtraining.nih.gov/institute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hyperlink" Target="https://www.uab.edu/ccts/research-commons/grant-help/proposal-development/grant-library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hyperlink" Target="https://www.ncbi.nlm.nih.gov/sciencv/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2832" y="1137658"/>
            <a:ext cx="5358539" cy="1097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K-Special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Interest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Group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“Highlight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your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Biosketch”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1135" y="3434484"/>
            <a:ext cx="289371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Alison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K.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Hall,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Ph.D.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1135" y="3855108"/>
            <a:ext cx="7466938" cy="799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Associate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Dean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for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Research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Workforce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Development</a:t>
            </a:r>
          </a:p>
          <a:p>
            <a:pPr marL="0" marR="0">
              <a:lnSpc>
                <a:spcPts val="2681"/>
              </a:lnSpc>
              <a:spcBef>
                <a:spcPts val="6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Professor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of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Neurology,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1135" y="4696356"/>
            <a:ext cx="7042708" cy="799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The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GWU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School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of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Medicine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and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Sciences</a:t>
            </a:r>
          </a:p>
          <a:p>
            <a:pPr marL="0" marR="0">
              <a:lnSpc>
                <a:spcPts val="2681"/>
              </a:lnSpc>
              <a:spcBef>
                <a:spcPts val="6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akhall@gwu.edu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3792" y="383840"/>
            <a:ext cx="6517527" cy="811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Statement:</a:t>
            </a:r>
          </a:p>
          <a:p>
            <a:pPr marL="0" marR="0">
              <a:lnSpc>
                <a:spcPts val="2400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suited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792" y="1584142"/>
            <a:ext cx="5820936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Long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term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goals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technical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expertise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awards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Career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motivation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Collaborators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scientific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792" y="3778703"/>
            <a:ext cx="4804902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briefly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describe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impediments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care,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illness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disability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military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4833" y="5204053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792" y="5241742"/>
            <a:ext cx="4165431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publications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products”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highlight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qualifications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54832" y="5581634"/>
            <a:ext cx="2419325" cy="975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7958" y="173439"/>
            <a:ext cx="532544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90673" y="579187"/>
            <a:ext cx="185683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Mention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grant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mechanism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0673" y="1387122"/>
            <a:ext cx="1767586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Speak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proposal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90673" y="2593761"/>
            <a:ext cx="150756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strengths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9932" y="3272236"/>
            <a:ext cx="1811952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Sell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role,why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9932" y="4614845"/>
            <a:ext cx="156046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99932" y="6209073"/>
            <a:ext cx="116734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Merlin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K23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210" y="508171"/>
            <a:ext cx="478170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K23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210" y="1525594"/>
            <a:ext cx="143931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Candidate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410" y="1891354"/>
            <a:ext cx="8109374" cy="2903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·</a:t>
            </a:r>
            <a:r>
              <a:rPr dirty="0" sz="2400" spc="2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candidate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independent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researcher?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·</a:t>
            </a:r>
            <a:r>
              <a:rPr dirty="0" sz="2400" spc="2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candidate's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prior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appropriate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award?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·</a:t>
            </a:r>
            <a:r>
              <a:rPr dirty="0" sz="2400" spc="2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candidate's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academic,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clinical,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record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quality?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·</a:t>
            </a:r>
            <a:r>
              <a:rPr dirty="0" sz="2400" spc="2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evidence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candidate's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commitment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become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independent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7329" y="716283"/>
            <a:ext cx="364382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Positions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Honors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7329" y="1672745"/>
            <a:ext cx="5650755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and/or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</a:p>
          <a:p>
            <a:pPr marL="0" marR="0">
              <a:lnSpc>
                <a:spcPts val="2400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CHRONOLOGICAL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(often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enough)</a:t>
            </a:r>
          </a:p>
          <a:p>
            <a:pPr marL="0" marR="0">
              <a:lnSpc>
                <a:spcPts val="2400"/>
              </a:lnSpc>
              <a:spcBef>
                <a:spcPts val="331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Employment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--resident,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fellow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329" y="3867306"/>
            <a:ext cx="5007143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Honors--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awards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40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Societies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1755" y="5041487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1754" y="5419068"/>
            <a:ext cx="2419325" cy="975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5628" y="240566"/>
            <a:ext cx="125044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9963" y="838196"/>
            <a:ext cx="104141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Points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available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5876" y="876438"/>
            <a:ext cx="207797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NIH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Biosketch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(Fellowship)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Rubric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9963" y="1067080"/>
            <a:ext cx="427482" cy="408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2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pts</a:t>
            </a:r>
          </a:p>
          <a:p>
            <a:pPr marL="0" marR="0">
              <a:lnSpc>
                <a:spcPts val="1117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1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pt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1413" y="1105322"/>
            <a:ext cx="159801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Use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NIH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 u="sng">
                <a:solidFill>
                  <a:srgbClr val="0563c1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biosketch</a:t>
            </a:r>
            <a:r>
              <a:rPr dirty="0" sz="1000" spc="26" u="sng">
                <a:solidFill>
                  <a:srgbClr val="0563c1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000" u="sng">
                <a:solidFill>
                  <a:srgbClr val="0563c1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1413" y="1334206"/>
            <a:ext cx="1782337" cy="408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Include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commons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user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name</a:t>
            </a:r>
          </a:p>
          <a:p>
            <a:pPr marL="0" marR="0">
              <a:lnSpc>
                <a:spcPts val="1117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Education/Training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complete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89963" y="1524848"/>
            <a:ext cx="42748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2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pts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1413" y="1943784"/>
            <a:ext cx="1754145" cy="637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PERSONAL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STATEMENT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Career</a:t>
            </a:r>
            <a:r>
              <a:rPr dirty="0" sz="1000" spc="26" u="sng">
                <a:solidFill>
                  <a:srgbClr val="ffffff"/>
                </a:solidFill>
                <a:latin typeface="NOUQTR+Arial-ItalicMT"/>
                <a:cs typeface="NOUQTR+Arial-ItalicMT"/>
              </a:rPr>
              <a:t> </a:t>
            </a: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motivation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mention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funding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mechanism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proposal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goal/long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term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goal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9963" y="2058532"/>
            <a:ext cx="392447" cy="1094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2pts</a:t>
            </a:r>
          </a:p>
          <a:p>
            <a:pPr marL="0" marR="0">
              <a:lnSpc>
                <a:spcPts val="1117"/>
              </a:lnSpc>
              <a:spcBef>
                <a:spcPts val="24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2pts</a:t>
            </a:r>
          </a:p>
          <a:p>
            <a:pPr marL="0" marR="0">
              <a:lnSpc>
                <a:spcPts val="1117"/>
              </a:lnSpc>
              <a:spcBef>
                <a:spcPts val="24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2pts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1413" y="2553384"/>
            <a:ext cx="137325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Relevant</a:t>
            </a:r>
            <a:r>
              <a:rPr dirty="0" sz="1000" spc="25" u="sng">
                <a:solidFill>
                  <a:srgbClr val="ffffff"/>
                </a:solidFill>
                <a:latin typeface="NOUQTR+Arial-ItalicMT"/>
                <a:cs typeface="NOUQTR+Arial-ItalicMT"/>
              </a:rPr>
              <a:t> </a:t>
            </a: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experiences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61413" y="2705784"/>
            <a:ext cx="3827525" cy="484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Address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any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factors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that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may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have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affected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your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past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productivity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Previous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training,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research,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collaborators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environment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Leadership</a:t>
            </a:r>
            <a:r>
              <a:rPr dirty="0" sz="1000" spc="26" u="sng">
                <a:solidFill>
                  <a:srgbClr val="ffffff"/>
                </a:solidFill>
                <a:latin typeface="NOUQTR+Arial-ItalicMT"/>
                <a:cs typeface="NOUQTR+Arial-ItalicMT"/>
              </a:rPr>
              <a:t> </a:t>
            </a:r>
            <a:r>
              <a:rPr dirty="0" sz="1000" u="sng">
                <a:solidFill>
                  <a:srgbClr val="ffffff"/>
                </a:solidFill>
                <a:latin typeface="NOUQTR+Arial-ItalicMT"/>
                <a:cs typeface="NOUQTR+Arial-ItalicMT"/>
              </a:rPr>
              <a:t>qualifications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61413" y="3162984"/>
            <a:ext cx="3122548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why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are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you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well-suited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for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this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project?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Highlight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up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four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publications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research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products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89963" y="3657835"/>
            <a:ext cx="42748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61413" y="3795728"/>
            <a:ext cx="2664078" cy="637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POSITIONS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AND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HONORS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positions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in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chronological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order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/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describe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relevant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achievements/honors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professional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societies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61413" y="4405328"/>
            <a:ext cx="114022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Indicate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licensure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91846" y="5029303"/>
            <a:ext cx="6545479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minutes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score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300ff"/>
                </a:solidFill>
                <a:latin typeface="Calibri"/>
                <a:cs typeface="Calibri"/>
              </a:rPr>
              <a:t>right</a:t>
            </a:r>
          </a:p>
          <a:p>
            <a:pPr marL="0" marR="0">
              <a:lnSpc>
                <a:spcPts val="240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Discuss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constructive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comments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2094" y="588139"/>
            <a:ext cx="5198126" cy="811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Contributions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2400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(revised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~2015,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recent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examples)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2094" y="1788441"/>
            <a:ext cx="5143671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contributions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science,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</a:p>
          <a:p>
            <a:pPr marL="9144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</a:p>
          <a:p>
            <a:pPr marL="9144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Central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findings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6494" y="2885722"/>
            <a:ext cx="4778993" cy="144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Influence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findings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citations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aim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094" y="4714521"/>
            <a:ext cx="6582495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reflect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periods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projects</a:t>
            </a:r>
          </a:p>
          <a:p>
            <a:pPr marL="9144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postbac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IRTA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4831" y="5131353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6494" y="5446041"/>
            <a:ext cx="3282510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residency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fellowship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34829" y="5508934"/>
            <a:ext cx="2419325" cy="975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4030" y="228730"/>
            <a:ext cx="626488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Examples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Contributions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7109" y="799227"/>
            <a:ext cx="6073564" cy="811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Contribution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2400"/>
              </a:lnSpc>
              <a:spcBef>
                <a:spcPts val="4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describing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impact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109" y="1999529"/>
            <a:ext cx="845046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“This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non-peer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reviewed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articles,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reports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policy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makers,</a:t>
            </a:r>
            <a:r>
              <a:rPr dirty="0" sz="2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local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newspaper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articles,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presentations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variety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policy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academic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audiences”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7109" y="3462570"/>
            <a:ext cx="768842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“This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resulted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reviewed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articles,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presentations,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presentations.”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109" y="4559849"/>
            <a:ext cx="7453918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”The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paper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describing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cited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&gt;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times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(Scopus)”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4829" y="5131353"/>
            <a:ext cx="2419325" cy="135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  <a:p>
            <a:pPr marL="1" marR="0">
              <a:lnSpc>
                <a:spcPts val="1800"/>
              </a:lnSpc>
              <a:spcBef>
                <a:spcPts val="117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5085" y="446629"/>
            <a:ext cx="626470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Contributions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lots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5085" y="1281172"/>
            <a:ext cx="7275427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articles,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book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chapters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video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products,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patents,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databases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materials,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curricula,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instruments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equipment,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models,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protocols,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netware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5085" y="3475732"/>
            <a:ext cx="6557841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URLS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permitted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(put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“non-standard”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items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NCBI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bibliography)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8384" y="1487868"/>
            <a:ext cx="9873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Today: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8384" y="1853628"/>
            <a:ext cx="3513243" cy="180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Prepare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</a:p>
          <a:p>
            <a:pPr marL="9144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</a:p>
          <a:p>
            <a:pPr marL="91440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Positions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Honors</a:t>
            </a:r>
          </a:p>
          <a:p>
            <a:pPr marL="18288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2785" y="3682428"/>
            <a:ext cx="317496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Contributions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</a:p>
          <a:p>
            <a:pPr marL="9144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8384" y="4779708"/>
            <a:ext cx="141565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9678" y="615773"/>
            <a:ext cx="637786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3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Contribution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Science: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9678" y="1816075"/>
            <a:ext cx="809385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published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Bibliography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7612" y="3359502"/>
            <a:ext cx="7787030" cy="1475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ORCID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digital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identifier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that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distinguishes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you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from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every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other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researcher,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links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to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manuscript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and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grant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submissions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(free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registration).</a:t>
            </a:r>
            <a:r>
              <a:rPr dirty="0" sz="2400" spc="37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 u="sng">
                <a:solidFill>
                  <a:srgbClr val="000000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1300ff"/>
                </a:solidFill>
                <a:latin typeface="NOUQTR+Arial-ItalicMT"/>
                <a:cs typeface="NOUQTR+Arial-ItalicMT"/>
              </a:rPr>
              <a:t>Will</a:t>
            </a:r>
            <a:r>
              <a:rPr dirty="0" sz="2400" spc="65">
                <a:solidFill>
                  <a:srgbClr val="1300ff"/>
                </a:solidFill>
                <a:latin typeface="NOUQTR+Arial-ItalicMT"/>
                <a:cs typeface="NOUQTR+Arial-ItalicMT"/>
              </a:rPr>
              <a:t> </a:t>
            </a:r>
            <a:r>
              <a:rPr dirty="0" sz="2400">
                <a:solidFill>
                  <a:srgbClr val="1300ff"/>
                </a:solidFill>
                <a:latin typeface="NOUQTR+Arial-ItalicMT"/>
                <a:cs typeface="NOUQTR+Arial-ItalicMT"/>
              </a:rPr>
              <a:t>be</a:t>
            </a:r>
            <a:r>
              <a:rPr dirty="0" sz="2400" spc="64">
                <a:solidFill>
                  <a:srgbClr val="1300ff"/>
                </a:solidFill>
                <a:latin typeface="NOUQTR+Arial-ItalicMT"/>
                <a:cs typeface="NOUQTR+Arial-ItalicMT"/>
              </a:rPr>
              <a:t> </a:t>
            </a:r>
            <a:r>
              <a:rPr dirty="0" sz="2400">
                <a:solidFill>
                  <a:srgbClr val="1300ff"/>
                </a:solidFill>
                <a:latin typeface="NOUQTR+Arial-ItalicMT"/>
                <a:cs typeface="NOUQTR+Arial-ItalicMT"/>
              </a:rPr>
              <a:t>mandatory</a:t>
            </a:r>
            <a:r>
              <a:rPr dirty="0" sz="2400" spc="64">
                <a:solidFill>
                  <a:srgbClr val="1300ff"/>
                </a:solidFill>
                <a:latin typeface="NOUQTR+Arial-ItalicMT"/>
                <a:cs typeface="NOUQTR+Arial-ItalicMT"/>
              </a:rPr>
              <a:t> </a:t>
            </a:r>
            <a:r>
              <a:rPr dirty="0" sz="2400">
                <a:solidFill>
                  <a:srgbClr val="1300ff"/>
                </a:solidFill>
                <a:latin typeface="NOUQTR+Arial-ItalicMT"/>
                <a:cs typeface="NOUQTR+Arial-ItalicMT"/>
              </a:rPr>
              <a:t>Jan</a:t>
            </a:r>
            <a:r>
              <a:rPr dirty="0" sz="2400" spc="64">
                <a:solidFill>
                  <a:srgbClr val="1300ff"/>
                </a:solidFill>
                <a:latin typeface="NOUQTR+Arial-ItalicMT"/>
                <a:cs typeface="NOUQTR+Arial-ItalicMT"/>
              </a:rPr>
              <a:t> </a:t>
            </a:r>
            <a:r>
              <a:rPr dirty="0" sz="2400">
                <a:solidFill>
                  <a:srgbClr val="1300ff"/>
                </a:solidFill>
                <a:latin typeface="NOUQTR+Arial-ItalicMT"/>
                <a:cs typeface="NOUQTR+Arial-ItalicMT"/>
              </a:rPr>
              <a:t>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4831" y="5131353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985" y="5285812"/>
            <a:ext cx="405400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NRJDQU+ArialMT"/>
                <a:cs typeface="NRJDQU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https://orcid.org/0000-0002-1825-0097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4829" y="5508934"/>
            <a:ext cx="2419325" cy="975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4896" y="785852"/>
            <a:ext cx="3430963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4896" y="1671905"/>
            <a:ext cx="7353030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ongoing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Indicate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indicate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person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months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indicate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costs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confuse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“other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support”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78978" y="5038001"/>
            <a:ext cx="2419325" cy="135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  <a:p>
            <a:pPr marL="1" marR="0">
              <a:lnSpc>
                <a:spcPts val="1800"/>
              </a:lnSpc>
              <a:spcBef>
                <a:spcPts val="1173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3584" y="363608"/>
            <a:ext cx="125044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6120" y="887702"/>
            <a:ext cx="42748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5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1680" y="960971"/>
            <a:ext cx="2522620" cy="637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CONTRIBUTIONS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TO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SCIENCE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Up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5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significant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contributions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to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science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Background/findings/impact/your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role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citations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6120" y="1643840"/>
            <a:ext cx="427482" cy="707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pts</a:t>
            </a:r>
          </a:p>
          <a:p>
            <a:pPr marL="0" marR="0">
              <a:lnSpc>
                <a:spcPts val="1117"/>
              </a:lnSpc>
              <a:spcBef>
                <a:spcPts val="3086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2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pts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1680" y="1679009"/>
            <a:ext cx="2365373" cy="484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COMPLETE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LIST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PUBLICATIONS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My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NCBI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List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ORCID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1680" y="2271025"/>
            <a:ext cx="3092195" cy="484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RESEARCH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SUPPORT/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SCHOL.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OJQBLC+Arial-BoldMT"/>
                <a:cs typeface="OJQBLC+Arial-BoldMT"/>
              </a:rPr>
              <a:t>PERFORMANCE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Ongoing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completed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support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last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3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years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Goal/your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role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(no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$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months)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1680" y="2728225"/>
            <a:ext cx="283959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NOUQTR+Arial-ItalicMT"/>
                <a:cs typeface="NOUQTR+Arial-ItalicMT"/>
              </a:rPr>
              <a:t>Not</a:t>
            </a:r>
            <a:r>
              <a:rPr dirty="0" sz="1000" spc="20">
                <a:solidFill>
                  <a:srgbClr val="ffffff"/>
                </a:solidFill>
                <a:latin typeface="NOUQTR+Arial-ItalicMT"/>
                <a:cs typeface="NOUQTR+Arial-Italic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Other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support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(how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you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are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supported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NRJDQU+ArialMT"/>
                <a:cs typeface="NRJDQU+ArialMT"/>
              </a:rPr>
              <a:t>now)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6120" y="2980271"/>
            <a:ext cx="51917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(of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22)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1680" y="3006845"/>
            <a:ext cx="87111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0000"/>
                </a:solidFill>
                <a:latin typeface="OJQBLC+Arial-BoldMT"/>
                <a:cs typeface="OJQBLC+Arial-BoldMT"/>
              </a:rPr>
              <a:t>Total</a:t>
            </a:r>
            <a:r>
              <a:rPr dirty="0" sz="1000" b="1">
                <a:solidFill>
                  <a:srgbClr val="000000"/>
                </a:solidFill>
                <a:latin typeface="OJQBLC+Arial-BoldMT"/>
                <a:cs typeface="OJQBLC+Arial-BoldMT"/>
              </a:rPr>
              <a:t> </a:t>
            </a:r>
            <a:r>
              <a:rPr dirty="0" sz="1000" b="1">
                <a:solidFill>
                  <a:srgbClr val="000000"/>
                </a:solidFill>
                <a:latin typeface="OJQBLC+Arial-BoldMT"/>
                <a:cs typeface="OJQBLC+Arial-BoldMT"/>
              </a:rPr>
              <a:t>points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1680" y="3421999"/>
            <a:ext cx="1535175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Comments/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000">
                <a:solidFill>
                  <a:srgbClr val="000000"/>
                </a:solidFill>
                <a:latin typeface="NRJDQU+ArialMT"/>
                <a:cs typeface="NRJDQU+ArialMT"/>
              </a:rPr>
              <a:t>Suggestions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64542" y="4452739"/>
            <a:ext cx="6545478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minutes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score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300ff"/>
                </a:solidFill>
                <a:latin typeface="Calibri"/>
                <a:cs typeface="Calibri"/>
              </a:rPr>
              <a:t>right</a:t>
            </a:r>
          </a:p>
          <a:p>
            <a:pPr marL="0" marR="0">
              <a:lnSpc>
                <a:spcPts val="2400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Discuss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constructive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comments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984" y="290047"/>
            <a:ext cx="8010399" cy="79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NRJDQU+ArialMT"/>
                <a:cs typeface="NRJDQU+ArialMT"/>
              </a:rPr>
              <a:t>Resources:</a:t>
            </a:r>
          </a:p>
          <a:p>
            <a:pPr marL="0" marR="0">
              <a:lnSpc>
                <a:spcPts val="2234"/>
              </a:lnSpc>
              <a:spcBef>
                <a:spcPts val="18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Career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Development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Instructions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NIH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other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PHS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(Dec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7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2018)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984" y="1068891"/>
            <a:ext cx="795664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563c1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https://grants.nih.gov/grants/how-to-apply-application-guide/forms-e/career-forms-e.pdf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984" y="1620940"/>
            <a:ext cx="5767831" cy="566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NIH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Biosketch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page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instructions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examples</a:t>
            </a:r>
          </a:p>
          <a:p>
            <a:pPr marL="0" marR="0">
              <a:lnSpc>
                <a:spcPts val="1787"/>
              </a:lnSpc>
              <a:spcBef>
                <a:spcPts val="188"/>
              </a:spcBef>
              <a:spcAft>
                <a:spcPts val="0"/>
              </a:spcAft>
            </a:pPr>
            <a:r>
              <a:rPr dirty="0" sz="1600" u="sng">
                <a:solidFill>
                  <a:srgbClr val="0563c1"/>
                </a:solidFill>
                <a:latin typeface="NRJDQU+ArialMT"/>
                <a:cs typeface="NRJDQU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https://grants.nih.gov/grants/forms/biosketch.htm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984" y="2382940"/>
            <a:ext cx="7763767" cy="56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NCI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K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Award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Biosketch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(2017)</a:t>
            </a:r>
          </a:p>
          <a:p>
            <a:pPr marL="0" marR="0">
              <a:lnSpc>
                <a:spcPts val="16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1600" u="sng">
                <a:solidFill>
                  <a:srgbClr val="0563c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http://www.cancermeetings.org/taw2017/materials/CURE/2_K%20Award%20Biosketch.pdf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984" y="3236380"/>
            <a:ext cx="8205787" cy="566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Best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Foot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Forward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David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Carroll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(2015)</a:t>
            </a:r>
          </a:p>
          <a:p>
            <a:pPr marL="0" marR="0">
              <a:lnSpc>
                <a:spcPts val="1787"/>
              </a:lnSpc>
              <a:spcBef>
                <a:spcPts val="188"/>
              </a:spcBef>
              <a:spcAft>
                <a:spcPts val="0"/>
              </a:spcAft>
            </a:pPr>
            <a:r>
              <a:rPr dirty="0" sz="1600" u="sng">
                <a:solidFill>
                  <a:srgbClr val="0563c1"/>
                </a:solidFill>
                <a:latin typeface="NRJDQU+ArialMT"/>
                <a:cs typeface="NRJDQU+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https://unclineberger.org/outcomes/files/2018/09/20150519-Breakfast-Seminar-Carroll.pdf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984" y="4126868"/>
            <a:ext cx="283358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eRA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Commons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account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984" y="4477388"/>
            <a:ext cx="7735006" cy="137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CRI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contact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Stephanie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Bair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600" u="sng">
                <a:solidFill>
                  <a:srgbClr val="0563c1"/>
                </a:solidFill>
                <a:latin typeface="NRJDQU+ArialMT"/>
                <a:cs typeface="NRJDQU+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sbair@childrensnational.org</a:t>
            </a:r>
          </a:p>
          <a:p>
            <a:pPr marL="914400" marR="0">
              <a:lnSpc>
                <a:spcPts val="2234"/>
              </a:lnSpc>
              <a:spcBef>
                <a:spcPts val="57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GW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contact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Kai-Kong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Chan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kkchan@email.gwu.edu</a:t>
            </a:r>
          </a:p>
          <a:p>
            <a:pPr marL="0" marR="0">
              <a:lnSpc>
                <a:spcPts val="2234"/>
              </a:lnSpc>
              <a:spcBef>
                <a:spcPts val="57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My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Bibliography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reference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tool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600" u="sng">
                <a:solidFill>
                  <a:srgbClr val="0563c1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https://www.ncbi.nlm.nih.gov/books/NBK53595/</a:t>
            </a:r>
          </a:p>
          <a:p>
            <a:pPr marL="0" marR="0">
              <a:lnSpc>
                <a:spcPts val="2234"/>
              </a:lnSpc>
              <a:spcBef>
                <a:spcPts val="52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ORCID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600" u="sng">
                <a:solidFill>
                  <a:srgbClr val="0563c1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</a:t>
            </a:r>
            <a:r>
              <a:rPr dirty="0" sz="1600">
                <a:solidFill>
                  <a:srgbClr val="0563c1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84" y="5879468"/>
            <a:ext cx="8325339" cy="672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Current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(Forms-E)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forms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for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applications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&gt;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Jan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25,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2018</a:t>
            </a:r>
          </a:p>
          <a:p>
            <a:pPr marL="0" marR="0">
              <a:lnSpc>
                <a:spcPts val="2234"/>
              </a:lnSpc>
              <a:spcBef>
                <a:spcPts val="57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NIH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Biosketch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NRJDQU+ArialMT"/>
                <a:cs typeface="NRJDQU+ArialMT"/>
              </a:rPr>
              <a:t>video</a:t>
            </a:r>
            <a:r>
              <a:rPr dirty="0" sz="2000" spc="1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1600" u="sng">
                <a:solidFill>
                  <a:srgbClr val="0563c1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https://www.youtube.com/watch?time_continue=15&amp;v=tqqeip3JsmU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8244" y="317195"/>
            <a:ext cx="7573407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grants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grand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scheme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things…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3222" y="4038660"/>
            <a:ext cx="1056245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1300ff"/>
                </a:solidFill>
                <a:latin typeface="Calibri"/>
                <a:cs typeface="Calibri"/>
              </a:rPr>
              <a:t>Institutional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1300ff"/>
                </a:solidFill>
                <a:latin typeface="Calibri"/>
                <a:cs typeface="Calibri"/>
              </a:rPr>
              <a:t>KL2,</a:t>
            </a:r>
            <a:r>
              <a:rPr dirty="0" sz="1400" b="1">
                <a:solidFill>
                  <a:srgbClr val="1300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300ff"/>
                </a:solidFill>
                <a:latin typeface="Calibri"/>
                <a:cs typeface="Calibri"/>
              </a:rPr>
              <a:t>K12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949" y="251481"/>
            <a:ext cx="6647167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NIH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Institute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1398" y="855292"/>
            <a:ext cx="399975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https://researchtraining.nih.gov/institute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3748" y="130759"/>
            <a:ext cx="667989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Sample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Successful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697" y="1016813"/>
            <a:ext cx="8033047" cy="588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Alabama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Birmingham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Grants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Library</a:t>
            </a:r>
          </a:p>
          <a:p>
            <a:pPr marL="0" marR="0">
              <a:lnSpc>
                <a:spcPts val="1600"/>
              </a:lnSpc>
              <a:spcBef>
                <a:spcPts val="331"/>
              </a:spcBef>
              <a:spcAft>
                <a:spcPts val="0"/>
              </a:spcAft>
            </a:pPr>
            <a:r>
              <a:rPr dirty="0" sz="16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https://www.uab.edu/ccts/research-commons/grant-help/proposal-development/grant-library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7871" y="640713"/>
            <a:ext cx="551644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Sections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K23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7871" y="1526767"/>
            <a:ext cx="3934393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summary/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abstract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narrative</a:t>
            </a:r>
          </a:p>
          <a:p>
            <a:pPr marL="9144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(Intro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resubmission)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Candidate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goals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Strategy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9870" y="1526767"/>
            <a:ext cx="1618827" cy="217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lines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sentences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7871" y="3355567"/>
            <a:ext cx="2016547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aims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RCR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7871" y="3721327"/>
            <a:ext cx="5667485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Plans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Mentor</a:t>
            </a:r>
            <a:r>
              <a:rPr dirty="0" sz="2400" spc="38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7871" y="4452846"/>
            <a:ext cx="237163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Letters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99870" y="4452846"/>
            <a:ext cx="1108534" cy="144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pages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7871" y="4818606"/>
            <a:ext cx="3726939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Institutional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Instit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commit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career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devel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Biographical</a:t>
            </a: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0c0"/>
                </a:solidFill>
                <a:latin typeface="Calibri"/>
                <a:cs typeface="Calibri"/>
              </a:rPr>
              <a:t>sketch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416" y="596095"/>
            <a:ext cx="797491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Curriculum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Vitae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NIH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175" y="4612382"/>
            <a:ext cx="6180122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Manage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your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biosketch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online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with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222222"/>
                </a:solidFill>
                <a:latin typeface="NRJDQU+ArialMT"/>
                <a:cs typeface="NRJDQU+ArialMT"/>
              </a:rPr>
              <a:t>SciENCV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NRJDQU+ArialMT"/>
                <a:cs typeface="NRJDQU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https://www.ncbi.nlm.nih.gov/sciencv/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175" y="5709662"/>
            <a:ext cx="682233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Anyone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with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MyNCBI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account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can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use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NRJDQU+ArialMT"/>
                <a:cs typeface="NRJDQU+ArialMT"/>
              </a:rPr>
              <a:t>SciENcv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2363" y="223174"/>
            <a:ext cx="6348902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Let’s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talk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about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your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NRJDQU+ArialMT"/>
                <a:cs typeface="NRJDQU+ArialMT"/>
              </a:rPr>
              <a:t>Biosketch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5427" y="5213415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5426" y="5590996"/>
            <a:ext cx="2419325" cy="975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0377" y="289021"/>
            <a:ext cx="560205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Biosketch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tells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story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623" y="1205700"/>
            <a:ext cx="3570766" cy="144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Proposal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goal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experiences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NRJDQU+ArialMT"/>
                <a:cs typeface="NRJDQU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NRJDQU+ArialMT"/>
                <a:cs typeface="NRJDQU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Leadership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qualifications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623" y="3034500"/>
            <a:ext cx="354808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person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“I”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good!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623" y="3766020"/>
            <a:ext cx="7146156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Aiming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300-words,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</a:p>
          <a:p>
            <a:pPr marL="0" marR="0">
              <a:lnSpc>
                <a:spcPts val="240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Tailor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Statement</a:t>
            </a:r>
            <a:r>
              <a:rPr dirty="0" sz="2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dirty="0" sz="2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grant</a:t>
            </a:r>
            <a:r>
              <a:rPr dirty="0" sz="2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2038" y="5207553"/>
            <a:ext cx="19802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2036" y="5585134"/>
            <a:ext cx="2419325" cy="975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Honors</a:t>
            </a:r>
          </a:p>
          <a:p>
            <a:pPr marL="0" marR="0">
              <a:lnSpc>
                <a:spcPts val="1800"/>
              </a:lnSpc>
              <a:spcBef>
                <a:spcPts val="947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Contributions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800"/>
              </a:lnSpc>
              <a:spcBef>
                <a:spcPts val="108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2023-04-20T16:02:25-05:00</dcterms:modified>
</cp:coreProperties>
</file>